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0" r:id="rId3"/>
    <p:sldId id="291" r:id="rId4"/>
    <p:sldId id="309" r:id="rId5"/>
    <p:sldId id="273" r:id="rId6"/>
    <p:sldId id="308" r:id="rId7"/>
    <p:sldId id="275" r:id="rId8"/>
    <p:sldId id="270" r:id="rId9"/>
    <p:sldId id="278" r:id="rId10"/>
    <p:sldId id="284" r:id="rId11"/>
    <p:sldId id="285" r:id="rId12"/>
    <p:sldId id="280" r:id="rId13"/>
    <p:sldId id="281" r:id="rId14"/>
    <p:sldId id="298" r:id="rId15"/>
    <p:sldId id="300" r:id="rId16"/>
    <p:sldId id="296" r:id="rId17"/>
    <p:sldId id="301" r:id="rId18"/>
    <p:sldId id="299" r:id="rId19"/>
    <p:sldId id="292" r:id="rId20"/>
    <p:sldId id="267" r:id="rId21"/>
    <p:sldId id="305" r:id="rId22"/>
    <p:sldId id="271" r:id="rId23"/>
    <p:sldId id="268" r:id="rId24"/>
    <p:sldId id="306" r:id="rId25"/>
    <p:sldId id="286" r:id="rId26"/>
    <p:sldId id="303" r:id="rId27"/>
    <p:sldId id="266" r:id="rId28"/>
    <p:sldId id="288" r:id="rId29"/>
    <p:sldId id="287" r:id="rId30"/>
    <p:sldId id="274" r:id="rId31"/>
    <p:sldId id="313" r:id="rId32"/>
    <p:sldId id="304" r:id="rId33"/>
    <p:sldId id="312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77386" autoAdjust="0"/>
  </p:normalViewPr>
  <p:slideViewPr>
    <p:cSldViewPr snapToGrid="0">
      <p:cViewPr varScale="1">
        <p:scale>
          <a:sx n="88" d="100"/>
          <a:sy n="88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BA806-C719-45C1-B596-E6D2CD1ED896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5852F-DC42-4E46-AC57-4D1E38D19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32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5852F-DC42-4E46-AC57-4D1E38D19FD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8979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5852F-DC42-4E46-AC57-4D1E38D19FD4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9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15F22-5403-496F-A394-891215DA0B6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47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 49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5852F-DC42-4E46-AC57-4D1E38D19FD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79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 (obowiązkowa dla ZIT wojewódzkich od 2026-01-01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5852F-DC42-4E46-AC57-4D1E38D19FD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91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err="1"/>
              <a:t>Zitach</a:t>
            </a:r>
            <a:r>
              <a:rPr lang="pl-PL" sz="1200" dirty="0"/>
              <a:t> mam </a:t>
            </a:r>
          </a:p>
          <a:p>
            <a:endParaRPr lang="pl-PL" sz="1200" dirty="0"/>
          </a:p>
          <a:p>
            <a:r>
              <a:rPr lang="pl-PL" sz="1200" dirty="0"/>
              <a:t>nie ma </a:t>
            </a:r>
            <a:r>
              <a:rPr lang="pl-PL" sz="1200" dirty="0" err="1"/>
              <a:t>rodziału</a:t>
            </a:r>
            <a:r>
              <a:rPr lang="pl-PL" sz="1200" dirty="0"/>
              <a:t> </a:t>
            </a:r>
            <a:r>
              <a:rPr lang="pl-PL" sz="1200" dirty="0" err="1"/>
              <a:t>dotyczacego</a:t>
            </a:r>
            <a:r>
              <a:rPr lang="pl-PL" sz="1200" dirty="0"/>
              <a:t> </a:t>
            </a:r>
          </a:p>
          <a:p>
            <a:r>
              <a:rPr lang="pl-PL" sz="1200" dirty="0" err="1"/>
              <a:t>finansownaia</a:t>
            </a:r>
            <a:r>
              <a:rPr lang="pl-PL" sz="1200" dirty="0"/>
              <a:t> i zarządzania</a:t>
            </a:r>
          </a:p>
          <a:p>
            <a:r>
              <a:rPr lang="pl-PL" sz="1200" dirty="0"/>
              <a:t>my to ujmuje i to </a:t>
            </a:r>
            <a:r>
              <a:rPr lang="pl-PL" sz="1200" dirty="0" err="1"/>
              <a:t>sa</a:t>
            </a:r>
            <a:r>
              <a:rPr lang="pl-PL" sz="1200" dirty="0"/>
              <a:t> </a:t>
            </a:r>
            <a:r>
              <a:rPr lang="pl-PL" sz="1200" dirty="0" err="1"/>
              <a:t>rodziały</a:t>
            </a:r>
            <a:r>
              <a:rPr lang="pl-PL" sz="1200" dirty="0"/>
              <a:t> fakultatywne</a:t>
            </a:r>
          </a:p>
          <a:p>
            <a:r>
              <a:rPr lang="pl-PL" sz="1200" b="1" dirty="0"/>
              <a:t>czy </a:t>
            </a:r>
            <a:r>
              <a:rPr lang="pl-PL" sz="1200" b="1" dirty="0" err="1"/>
              <a:t>mogóle</a:t>
            </a:r>
            <a:r>
              <a:rPr lang="pl-PL" sz="1200" b="1" dirty="0"/>
              <a:t> jest projekt zintegrowane</a:t>
            </a:r>
          </a:p>
          <a:p>
            <a:r>
              <a:rPr lang="pl-PL" sz="1200" dirty="0"/>
              <a:t>ale </a:t>
            </a:r>
            <a:r>
              <a:rPr lang="pl-PL" sz="1200" dirty="0" err="1"/>
              <a:t>wynagane</a:t>
            </a:r>
            <a:r>
              <a:rPr lang="pl-PL" sz="1200" dirty="0"/>
              <a:t> jest </a:t>
            </a:r>
            <a:r>
              <a:rPr lang="pl-PL" sz="1200" dirty="0" err="1"/>
              <a:t>podejscie</a:t>
            </a:r>
            <a:r>
              <a:rPr lang="pl-PL" sz="1200" dirty="0"/>
              <a:t> zintegrowane</a:t>
            </a:r>
          </a:p>
          <a:p>
            <a:r>
              <a:rPr lang="pl-PL" sz="1200" dirty="0" err="1"/>
              <a:t>prtnerstki</a:t>
            </a:r>
            <a:r>
              <a:rPr lang="pl-PL" sz="1200" dirty="0"/>
              <a:t> albo </a:t>
            </a:r>
            <a:r>
              <a:rPr lang="pl-PL" sz="1200" dirty="0" err="1"/>
              <a:t>tworzyc</a:t>
            </a:r>
            <a:r>
              <a:rPr lang="pl-PL" sz="1200" dirty="0"/>
              <a:t> wspólny efekt z </a:t>
            </a:r>
            <a:r>
              <a:rPr lang="pl-PL" sz="1200" dirty="0" err="1"/>
              <a:t>ktorego</a:t>
            </a:r>
            <a:r>
              <a:rPr lang="pl-PL" sz="1200" dirty="0"/>
              <a:t> </a:t>
            </a:r>
            <a:r>
              <a:rPr lang="pl-PL" sz="1200" dirty="0" err="1"/>
              <a:t>korzytsaja</a:t>
            </a:r>
            <a:r>
              <a:rPr lang="pl-PL" sz="1200" dirty="0"/>
              <a:t> kilku partnerzy</a:t>
            </a:r>
          </a:p>
          <a:p>
            <a:r>
              <a:rPr lang="pl-PL" sz="1200" dirty="0"/>
              <a:t> </a:t>
            </a:r>
          </a:p>
          <a:p>
            <a:r>
              <a:rPr lang="pl-PL" sz="1200" dirty="0" err="1"/>
              <a:t>podejscie</a:t>
            </a:r>
            <a:r>
              <a:rPr lang="pl-PL" sz="1200" dirty="0"/>
              <a:t> zintegrowane --</a:t>
            </a:r>
          </a:p>
          <a:p>
            <a:endParaRPr lang="pl-PL" sz="1200" dirty="0"/>
          </a:p>
          <a:p>
            <a:r>
              <a:rPr lang="pl-PL" sz="1200" dirty="0"/>
              <a:t>poziom celów --</a:t>
            </a:r>
          </a:p>
          <a:p>
            <a:r>
              <a:rPr lang="pl-PL" sz="1200" dirty="0"/>
              <a:t>jak te cele </a:t>
            </a:r>
            <a:r>
              <a:rPr lang="pl-PL" sz="1200" dirty="0" err="1"/>
              <a:t>integruja</a:t>
            </a:r>
            <a:r>
              <a:rPr lang="pl-PL" sz="1200" dirty="0"/>
              <a:t> na </a:t>
            </a:r>
            <a:r>
              <a:rPr lang="pl-PL" sz="1200" dirty="0" err="1"/>
              <a:t>poziomiw</a:t>
            </a:r>
            <a:endParaRPr lang="pl-PL" sz="1200" dirty="0"/>
          </a:p>
          <a:p>
            <a:endParaRPr lang="pl-PL" sz="1200" dirty="0"/>
          </a:p>
          <a:p>
            <a:r>
              <a:rPr lang="pl-PL" sz="1200" dirty="0" err="1"/>
              <a:t>projektow</a:t>
            </a:r>
            <a:r>
              <a:rPr lang="pl-PL" sz="1200" dirty="0"/>
              <a:t> </a:t>
            </a:r>
          </a:p>
          <a:p>
            <a:r>
              <a:rPr lang="pl-PL" sz="1200" dirty="0"/>
              <a:t>- w </a:t>
            </a:r>
            <a:r>
              <a:rPr lang="pl-PL" sz="1200" dirty="0" err="1"/>
              <a:t>wiazkach</a:t>
            </a:r>
            <a:r>
              <a:rPr lang="pl-PL" sz="1200" dirty="0"/>
              <a:t> projektowych</a:t>
            </a:r>
          </a:p>
          <a:p>
            <a:endParaRPr lang="pl-PL" sz="1200" dirty="0"/>
          </a:p>
          <a:p>
            <a:r>
              <a:rPr lang="pl-PL" sz="1200" dirty="0"/>
              <a:t>ile </a:t>
            </a:r>
            <a:r>
              <a:rPr lang="pl-PL" sz="1200" dirty="0" err="1"/>
              <a:t>lubesie</a:t>
            </a:r>
            <a:r>
              <a:rPr lang="pl-PL" sz="1200" dirty="0"/>
              <a:t> przeznacza na instrumenty terytorialne -</a:t>
            </a:r>
          </a:p>
          <a:p>
            <a:r>
              <a:rPr lang="pl-PL" sz="1200" dirty="0"/>
              <a:t>cel 5 -- </a:t>
            </a:r>
            <a:r>
              <a:rPr lang="pl-PL" sz="1200" dirty="0" err="1"/>
              <a:t>dotyczacy</a:t>
            </a:r>
            <a:r>
              <a:rPr lang="pl-PL" sz="1200" dirty="0"/>
              <a:t> </a:t>
            </a:r>
            <a:r>
              <a:rPr lang="pl-PL" sz="1200" dirty="0" err="1"/>
              <a:t>wsplpracy</a:t>
            </a:r>
            <a:r>
              <a:rPr lang="pl-PL" sz="1200" dirty="0"/>
              <a:t> terytorialnej </a:t>
            </a:r>
          </a:p>
          <a:p>
            <a:endParaRPr lang="pl-PL" sz="1200" dirty="0"/>
          </a:p>
          <a:p>
            <a:r>
              <a:rPr lang="pl-PL" sz="1200" dirty="0"/>
              <a:t> - == = = = = = = =</a:t>
            </a:r>
          </a:p>
          <a:p>
            <a:r>
              <a:rPr lang="pl-PL" sz="1200" dirty="0"/>
              <a:t>cel 5 - </a:t>
            </a:r>
            <a:r>
              <a:rPr lang="pl-PL" sz="1200" dirty="0" err="1"/>
              <a:t>europa</a:t>
            </a:r>
            <a:r>
              <a:rPr lang="pl-PL" sz="1200" dirty="0"/>
              <a:t> </a:t>
            </a:r>
            <a:r>
              <a:rPr lang="pl-PL" sz="1200" dirty="0" err="1"/>
              <a:t>blizej</a:t>
            </a:r>
            <a:r>
              <a:rPr lang="pl-PL" sz="1200" dirty="0"/>
              <a:t> obywateli </a:t>
            </a:r>
          </a:p>
          <a:p>
            <a:endParaRPr lang="pl-PL" sz="1200" dirty="0"/>
          </a:p>
          <a:p>
            <a:r>
              <a:rPr lang="pl-PL" sz="1200" dirty="0"/>
              <a:t>na </a:t>
            </a:r>
            <a:r>
              <a:rPr lang="pl-PL" sz="1200" dirty="0" err="1"/>
              <a:t>poczatku</a:t>
            </a:r>
            <a:r>
              <a:rPr lang="pl-PL" sz="1200" dirty="0"/>
              <a:t> </a:t>
            </a:r>
            <a:r>
              <a:rPr lang="pl-PL" sz="1200" dirty="0" err="1"/>
              <a:t>rpo</a:t>
            </a:r>
            <a:r>
              <a:rPr lang="pl-PL" sz="1200" dirty="0"/>
              <a:t> </a:t>
            </a:r>
            <a:r>
              <a:rPr lang="pl-PL" sz="1200" dirty="0" err="1"/>
              <a:t>podzał</a:t>
            </a:r>
            <a:r>
              <a:rPr lang="pl-PL" sz="1200" dirty="0"/>
              <a:t> kasy </a:t>
            </a:r>
          </a:p>
          <a:p>
            <a:r>
              <a:rPr lang="pl-PL" sz="1200" dirty="0"/>
              <a:t>kodami interwencji </a:t>
            </a:r>
          </a:p>
          <a:p>
            <a:r>
              <a:rPr lang="pl-PL" sz="1200" dirty="0"/>
              <a:t>= = = =</a:t>
            </a:r>
          </a:p>
          <a:p>
            <a:r>
              <a:rPr lang="pl-PL" sz="1200" dirty="0" err="1"/>
              <a:t>jestcz</a:t>
            </a:r>
            <a:r>
              <a:rPr lang="pl-PL" sz="1200" dirty="0"/>
              <a:t> </a:t>
            </a:r>
            <a:r>
              <a:rPr lang="pl-PL" sz="1200" dirty="0" err="1"/>
              <a:t>enegocjacje</a:t>
            </a:r>
            <a:r>
              <a:rPr lang="pl-PL" sz="1200" dirty="0"/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5852F-DC42-4E46-AC57-4D1E38D19FD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496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34, ZIT    36 IIT</a:t>
            </a:r>
          </a:p>
          <a:p>
            <a:r>
              <a:rPr lang="pl-PL" dirty="0"/>
              <a:t>Ustawa </a:t>
            </a:r>
            <a:r>
              <a:rPr lang="pl-PL" dirty="0" err="1"/>
              <a:t>drożeniwe</a:t>
            </a:r>
            <a:r>
              <a:rPr lang="pl-PL" dirty="0"/>
              <a:t> (o formach </a:t>
            </a:r>
            <a:r>
              <a:rPr lang="pl-PL" dirty="0" err="1"/>
              <a:t>instycjalizacji</a:t>
            </a:r>
            <a:r>
              <a:rPr lang="pl-PL" dirty="0"/>
              <a:t>)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5852F-DC42-4E46-AC57-4D1E38D19FD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394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Przekzacujhe</a:t>
            </a:r>
            <a:r>
              <a:rPr lang="pl-PL" dirty="0"/>
              <a:t> dyspozycje </a:t>
            </a:r>
          </a:p>
          <a:p>
            <a:r>
              <a:rPr lang="pl-PL" dirty="0"/>
              <a:t>Pozbawiam się oferty usług w tym zakresie  na terenie gminy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5852F-DC42-4E46-AC57-4D1E38D19FD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66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(dotyczy projektów realizowanych wspólnie z stowarzyszeniem jako liderem projektu). Składka zmienna ustalana jest każdorazowo po złożeniu wniosku o dofinansowanie).</a:t>
            </a:r>
            <a:b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5852F-DC42-4E46-AC57-4D1E38D19FD4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63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5852F-DC42-4E46-AC57-4D1E38D19FD4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41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1C2FB1-AB1A-6D34-BA9B-2FD327F33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3175D5-6A56-6532-B089-20DFD6D86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4E657D-0247-A75B-E039-76207005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349EAE-E6A9-DCED-C43B-C59ACC65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270098-DDAA-32A0-04F2-4003A92C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41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E3E4BC-25D6-EF2A-2ECD-D8CF6B21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FA04BA1-DC81-4DCE-F1F7-B8900BF94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885183-2187-C563-B7CF-08ADD04C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20CB0C-9E25-28C0-CBB6-C53F7F6D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A16969-9B81-A81E-2C6E-054D55DC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58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52754E8-7B3E-8BEC-DAB4-AC7A804C0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C635A16-CC0E-FA4F-1429-CCF9B2603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B8C50B-FE95-D41B-A5E4-4F15D8E0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0217C3-CD2F-BC08-A23C-20281923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252AF3-FF2C-2598-A8CE-B7058F6F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50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FBFBE1-49A0-3EA8-4094-08CC8ED4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515AF6-3B47-FA95-26A8-ACAE9DAD9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09ADE5-9B2A-C3D8-D55A-9A1F5859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41C370-3E76-BBBB-68E8-81FD80D3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8C9001-D5EC-101C-C383-7274127F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68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EC3447-BBEC-4344-7774-3C46D0BA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161921-10B8-DC46-A46B-52D090933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6AE448-16DA-669C-ECBF-6858EBC3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8949E7-0F72-C950-81A0-70411AC2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F0324E-89BC-7DA8-8B6A-52CE331A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24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758C3E-6895-75ED-2533-92146903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03DAB0-4EFB-0864-1769-67156FA2C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6BB3F8-4A9E-1996-E0BC-A96B94197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BB18DE-42C2-0187-345E-264B2415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ECBF8A-BAB2-A358-9A46-CE1343E0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3464742-CA26-AD32-159B-589FBA8A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51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4EC9B-D74C-6983-2E0A-5FF59EFF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B32B02-A267-B4E9-753D-EFBE0E122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C69FBA-C22C-7D6B-3B50-3EA90B990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6E2E6F4-10F2-FE24-BA98-27007942D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73035F-0F22-69AD-E09E-6140A94EA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B58931F-8F43-56F0-A794-4E7CD743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2CB08F2-FF0F-7E26-3760-AE6FF43E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DDA7EF6-49B1-A76F-E781-D77C225E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0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FEBEE-416D-A074-D2E6-E8B5C244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4C4219C-3B70-8C8E-E360-ABDD6226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DF278EC-0F9D-7B61-6921-694206F8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C621751-E64A-CC11-CC6A-28C186D4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15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0CFA9CE-060B-EE49-5FDA-5842B4E4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4799C59-9C4A-FBC0-125E-7322C007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682A86-F143-9E2E-11E1-7B3EB0E4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9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81F33D-657B-4231-589F-4F93479E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A3C40A-A6CF-E0D5-5C85-1DE707184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96E2650-7A91-6814-3B93-44348EDEC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F0527C-99F1-6B7A-5AAC-E03D8733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8F9508-4A01-C8F9-9867-D6787DE5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EF44EC-06F2-FBB1-61B2-FF52522C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54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3B0C7C-D33E-68D2-7CE9-3882A7FC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D103C4-C5AD-D0C6-A21C-93DFA0D22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585391-B407-B8DA-3B6B-6CC727E3E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0347A2-7D4B-BDCB-DBA8-226C0C28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FEE873-8B30-9D9F-814C-E0708DA0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AAF4A8-2F4B-B346-27A0-C49B3B8D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61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913B287-64DD-5390-BA08-1E1A63B8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ADDB07-8694-9D91-E204-429D41BF6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CA7DE4-DAEB-5BC0-6A14-044366885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614C7-6343-49B5-921A-26D628F8CD6B}" type="datetimeFigureOut">
              <a:rPr lang="pl-PL" smtClean="0"/>
              <a:t>10.11.2022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5EF358-3473-4953-C8C9-9204C1845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E2909A-BDFD-9425-0AA7-09A1E2BA6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07AD-6E8F-4C9A-BCA4-8DF2844E2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38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1300E-AB18-DB8E-32A9-6721D56F7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2305"/>
            <a:ext cx="11734800" cy="1916396"/>
          </a:xfrm>
        </p:spPr>
        <p:txBody>
          <a:bodyPr anchor="ctr">
            <a:noAutofit/>
          </a:bodyPr>
          <a:lstStyle/>
          <a:p>
            <a:pPr algn="l"/>
            <a:r>
              <a:rPr lang="pl-PL" sz="4800" b="1" dirty="0"/>
              <a:t>Porównanie strategii ZIT oraz ITT</a:t>
            </a:r>
            <a:br>
              <a:rPr lang="pl-PL" sz="4800" b="1" dirty="0"/>
            </a:br>
            <a:r>
              <a:rPr lang="pl-PL" sz="4800" b="1" dirty="0"/>
              <a:t>oraz instytucjonalizacja partnerstw</a:t>
            </a:r>
            <a:endParaRPr lang="pl-PL" sz="4800" b="1" dirty="0">
              <a:latin typeface="+mn-lt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E97E6757-F43F-8B1B-E863-A4B22F0DEDFF}"/>
              </a:ext>
            </a:extLst>
          </p:cNvPr>
          <p:cNvSpPr txBox="1">
            <a:spLocks/>
          </p:cNvSpPr>
          <p:nvPr/>
        </p:nvSpPr>
        <p:spPr>
          <a:xfrm>
            <a:off x="7899399" y="2783523"/>
            <a:ext cx="2981960" cy="645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3200" dirty="0"/>
              <a:t>Jacek Warda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99C0BA2-AEF8-3A2A-CA5F-FC8F98464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990147"/>
            <a:ext cx="7975600" cy="1724029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8E903110-5944-A336-8FFF-87248E591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99" y="3429000"/>
            <a:ext cx="2347965" cy="9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6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EA71CD-419D-F23B-D4A9-42785A6D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Delimitacja MOF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DD1E86-81E0-21E5-3775-0F686846B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0506"/>
            <a:ext cx="6663099" cy="2296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MOF powinien posiadać </a:t>
            </a:r>
            <a:r>
              <a:rPr lang="pl-PL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rdzeń, </a:t>
            </a:r>
            <a:br>
              <a:rPr lang="pl-PL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tj. </a:t>
            </a:r>
            <a:r>
              <a:rPr lang="pl-PL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miasto lub grupę miast</a:t>
            </a: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b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który oddziałuje ekonomicznie, społecznie, przestrzennie, kulturowo itp. na otaczające gminy, </a:t>
            </a:r>
            <a:b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tworząc powiązania funkcjonalne</a:t>
            </a:r>
            <a:endParaRPr lang="pl-PL" sz="4800" dirty="0"/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79887AD1-7FB4-0DCD-EFFE-E072E1DBC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25" y="0"/>
            <a:ext cx="580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5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EB45A4-1B42-C777-D84B-0BECA4DC1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885" y="979715"/>
            <a:ext cx="8036401" cy="3347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zastosowanie </a:t>
            </a:r>
            <a:r>
              <a:rPr lang="pl-PL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typowo statystycznych </a:t>
            </a:r>
            <a:b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kryteriów delimitacyjnych </a:t>
            </a:r>
            <a:b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powinno służyć jako </a:t>
            </a:r>
            <a:r>
              <a:rPr lang="pl-PL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punkt wyjścia </a:t>
            </a:r>
            <a:br>
              <a:rPr lang="pl-PL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dyskusji </a:t>
            </a: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nad ostateczną delimitacją </a:t>
            </a:r>
            <a:b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zainteresowanymi współpracą stronami, </a:t>
            </a:r>
            <a:b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nie zastępować </a:t>
            </a: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delimitację</a:t>
            </a:r>
            <a:endParaRPr lang="pl-PL" sz="4800" dirty="0"/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91A7A8B4-B024-C2F9-6C8B-105E3067B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979715"/>
            <a:ext cx="3207819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6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3D7FA-D58C-7A13-E307-F75BB992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9182"/>
            <a:ext cx="10515600" cy="919389"/>
          </a:xfrm>
        </p:spPr>
        <p:txBody>
          <a:bodyPr>
            <a:normAutofit/>
          </a:bodyPr>
          <a:lstStyle/>
          <a:p>
            <a:r>
              <a:rPr lang="pl-PL" sz="4800" b="1" dirty="0">
                <a:effectLst/>
                <a:ea typeface="Calibri" panose="020F0502020204030204" pitchFamily="34" charset="0"/>
              </a:rPr>
              <a:t>Trzy cele instrumentu ZIT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EA00F6-38F2-CD6D-F8CB-2A0F64D43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81339"/>
            <a:ext cx="10515600" cy="1799318"/>
          </a:xfrm>
        </p:spPr>
        <p:txBody>
          <a:bodyPr/>
          <a:lstStyle/>
          <a:p>
            <a:pPr marL="222250" marR="635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ZIT jest instrumentem wspierającym rozwój terytorialny </a:t>
            </a:r>
            <a:br>
              <a:rPr lang="pl-P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</a:t>
            </a:r>
            <a:r>
              <a:rPr lang="pl-PL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promującym partnerski model współpracy</a:t>
            </a:r>
            <a:br>
              <a:rPr lang="pl-P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między jednostkami samorządu terytorialnego w MOF. </a:t>
            </a: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15C9AF5-CF8A-E578-F8BF-1AB4DDD6788A}"/>
              </a:ext>
            </a:extLst>
          </p:cNvPr>
          <p:cNvSpPr txBox="1">
            <a:spLocks/>
          </p:cNvSpPr>
          <p:nvPr/>
        </p:nvSpPr>
        <p:spPr>
          <a:xfrm>
            <a:off x="2462719" y="3414939"/>
            <a:ext cx="8760452" cy="312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635" lvl="1" indent="0">
              <a:lnSpc>
                <a:spcPct val="115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1. 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budowanie partnerstwa i współpracy </a:t>
            </a:r>
            <a:br>
              <a:rPr lang="pl-PL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 ramach obszaru funkcjonalnego </a:t>
            </a:r>
            <a:b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oraz </a:t>
            </a:r>
            <a:r>
              <a:rPr lang="pl-PL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wspieranie współpracy i wymiany doświadczeń </a:t>
            </a:r>
            <a:br>
              <a:rPr lang="pl-PL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pomiędzy Związkami ZIT </a:t>
            </a:r>
            <a:br>
              <a:rPr lang="pl-PL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zarówno w poszczególnych województwach, </a:t>
            </a:r>
            <a:b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jak i na szczeblu krajowym i międzynarodowym;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13292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03B6A-D8E3-1239-368C-A10E8076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5125"/>
            <a:ext cx="11087100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Celem wdrażania instrumentu ZIT jest cd…</a:t>
            </a:r>
            <a:endParaRPr lang="pl-PL" sz="4800" b="1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C6092D1F-BEB5-F256-4CE7-338CDA4E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587" y="2158846"/>
            <a:ext cx="10760413" cy="3469069"/>
          </a:xfrm>
        </p:spPr>
        <p:txBody>
          <a:bodyPr/>
          <a:lstStyle/>
          <a:p>
            <a:pPr marL="457200" marR="635" lvl="1" indent="0">
              <a:lnSpc>
                <a:spcPct val="115000"/>
              </a:lnSpc>
              <a:buNone/>
            </a:pPr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 </a:t>
            </a:r>
            <a:r>
              <a:rPr lang="pl-PL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wspieranie </a:t>
            </a:r>
            <a:r>
              <a:rPr lang="pl-PL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rozwoju kompetencji </a:t>
            </a: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samorządu terytorialnego </a:t>
            </a:r>
            <a:b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niezbędnych do przygotowania i wdrażania strategii, </a:t>
            </a:r>
            <a:b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tym strategii ZIT lub strategii rozwoju ponadlokalnego;</a:t>
            </a:r>
            <a:b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635" lvl="1" indent="0">
              <a:lnSpc>
                <a:spcPct val="115000"/>
              </a:lnSpc>
              <a:buNone/>
            </a:pPr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pl-PL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wspieranie</a:t>
            </a: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realizacji projektów</a:t>
            </a:r>
            <a:b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zdolności do pozyskania środków z różnych źródeł.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9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3D7FA-D58C-7A13-E307-F75BB992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397782"/>
            <a:ext cx="10515600" cy="1126218"/>
          </a:xfrm>
        </p:spPr>
        <p:txBody>
          <a:bodyPr>
            <a:normAutofit/>
          </a:bodyPr>
          <a:lstStyle/>
          <a:p>
            <a:r>
              <a:rPr lang="pl-PL" sz="4800" b="1" dirty="0">
                <a:effectLst/>
                <a:ea typeface="Calibri" panose="020F0502020204030204" pitchFamily="34" charset="0"/>
              </a:rPr>
              <a:t>Trzy cele instrumentu </a:t>
            </a:r>
            <a:r>
              <a:rPr lang="pl-PL" sz="4800" b="1" dirty="0">
                <a:ea typeface="Calibri" panose="020F0502020204030204" pitchFamily="34" charset="0"/>
              </a:rPr>
              <a:t>IIT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EA00F6-38F2-CD6D-F8CB-2A0F64D43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8" y="2051050"/>
            <a:ext cx="11350171" cy="2455636"/>
          </a:xfrm>
        </p:spPr>
        <p:txBody>
          <a:bodyPr>
            <a:normAutofit lnSpcReduction="10000"/>
          </a:bodyPr>
          <a:lstStyle/>
          <a:p>
            <a:pPr marL="222250" marR="635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dokumentach </a:t>
            </a:r>
            <a:r>
              <a:rPr lang="pl-PL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 ma wskazanych bezpośrednio celów</a:t>
            </a: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ale struktury IIT mają działać na zasadach partnerskich</a:t>
            </a:r>
            <a:br>
              <a:rPr lang="pl-PL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również wskazuje na znaczenie </a:t>
            </a:r>
            <a:r>
              <a:rPr lang="pl-PL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wzmacniania współpracy </a:t>
            </a:r>
            <a:r>
              <a:rPr lang="pl-PL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jako celu IIT</a:t>
            </a:r>
            <a:endParaRPr lang="pl-PL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8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51669A-0CF8-F852-6B6F-8FD6156A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03225"/>
            <a:ext cx="10515600" cy="1057275"/>
          </a:xfrm>
        </p:spPr>
        <p:txBody>
          <a:bodyPr>
            <a:normAutofit/>
          </a:bodyPr>
          <a:lstStyle/>
          <a:p>
            <a:r>
              <a:rPr lang="pl-PL" sz="4800" b="1" dirty="0"/>
              <a:t>Obszary  IIT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B370AB-0C3B-849D-140B-CDB6628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 err="1"/>
              <a:t>MOFy</a:t>
            </a:r>
            <a:r>
              <a:rPr lang="pl-PL" dirty="0"/>
              <a:t> (w szczególności małej wielkości)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OSI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Obszary rewitalizacji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Obszary zmarginalizowane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Partnerstwa zawiązane w programie CWD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020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00FCCF3-F72B-4073-3C98-6491A6106B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6186" y="0"/>
          <a:ext cx="11179628" cy="68579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89814">
                  <a:extLst>
                    <a:ext uri="{9D8B030D-6E8A-4147-A177-3AD203B41FA5}">
                      <a16:colId xmlns:a16="http://schemas.microsoft.com/office/drawing/2014/main" val="182293507"/>
                    </a:ext>
                  </a:extLst>
                </a:gridCol>
                <a:gridCol w="5589814">
                  <a:extLst>
                    <a:ext uri="{9D8B030D-6E8A-4147-A177-3AD203B41FA5}">
                      <a16:colId xmlns:a16="http://schemas.microsoft.com/office/drawing/2014/main" val="542991179"/>
                    </a:ext>
                  </a:extLst>
                </a:gridCol>
              </a:tblGrid>
              <a:tr h="589187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/>
                        <a:t>ZIT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/>
                        <a:t>IIT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402681"/>
                  </a:ext>
                </a:extLst>
              </a:tr>
              <a:tr h="951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Wdrażany w miejskich obszarach funkcyjnych (MOF)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Wdrażany w </a:t>
                      </a:r>
                      <a:r>
                        <a:rPr lang="pl-PL" b="1" dirty="0"/>
                        <a:t>partnerstwach </a:t>
                      </a:r>
                      <a:br>
                        <a:rPr lang="pl-PL" dirty="0"/>
                      </a:br>
                      <a:r>
                        <a:rPr lang="pl-PL" dirty="0"/>
                        <a:t>lub w wyjątkowych, </a:t>
                      </a:r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uzasadnionych przypadkach</a:t>
                      </a:r>
                      <a:br>
                        <a:rPr lang="pl-PL" dirty="0"/>
                      </a:br>
                      <a:r>
                        <a:rPr lang="pl-PL" dirty="0"/>
                        <a:t>w </a:t>
                      </a:r>
                      <a:r>
                        <a:rPr lang="pl-PL" dirty="0">
                          <a:solidFill>
                            <a:schemeClr val="accent1"/>
                          </a:solidFill>
                        </a:rPr>
                        <a:t>pojedynczych JST </a:t>
                      </a:r>
                      <a:r>
                        <a:rPr lang="pl-PL" dirty="0"/>
                        <a:t>(gminach lub powiatach)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6088451"/>
                  </a:ext>
                </a:extLst>
              </a:tr>
              <a:tr h="665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Delimitowany w strategii rozwoju województwa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Delimitowany przez Instytucję Zarządzającą programem regionalnym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034988"/>
                  </a:ext>
                </a:extLst>
              </a:tr>
              <a:tr h="2046652">
                <a:tc>
                  <a:txBody>
                    <a:bodyPr/>
                    <a:lstStyle/>
                    <a:p>
                      <a:r>
                        <a:rPr lang="pl-PL" sz="1800" dirty="0"/>
                        <a:t>Wdrażany przy pomocy strategii ZIT </a:t>
                      </a:r>
                      <a:br>
                        <a:rPr lang="pl-PL" sz="1800" dirty="0"/>
                      </a:br>
                      <a:r>
                        <a:rPr lang="pl-PL" sz="1800" dirty="0"/>
                        <a:t>lub strategii rozwoju ponadlokalnego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wdrażany przy pomocy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dirty="0"/>
                        <a:t>strategii IIT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dirty="0"/>
                        <a:t>strategii rozwoju gminy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dirty="0"/>
                        <a:t> strategii rozwoju ponadlokalnego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dirty="0"/>
                        <a:t>GPR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dirty="0"/>
                        <a:t>lub innych dokumentów strategicznych </a:t>
                      </a:r>
                      <a:br>
                        <a:rPr lang="pl-PL" dirty="0"/>
                      </a:br>
                      <a:r>
                        <a:rPr lang="pl-PL" dirty="0"/>
                        <a:t>zawierających elementy strategii IIT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9479339"/>
                  </a:ext>
                </a:extLst>
              </a:tr>
              <a:tr h="651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Możliwość realizacji wyłącznie </a:t>
                      </a:r>
                      <a:br>
                        <a:rPr lang="pl-PL" sz="1800" dirty="0"/>
                      </a:br>
                      <a:r>
                        <a:rPr lang="pl-PL" sz="1800" dirty="0"/>
                        <a:t>projektów zintegrowanych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Dedykowany dla projektów </a:t>
                      </a:r>
                      <a:br>
                        <a:rPr lang="pl-PL" dirty="0"/>
                      </a:br>
                      <a:r>
                        <a:rPr lang="pl-PL" dirty="0"/>
                        <a:t>z obszaru rewitalizacji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964074"/>
                  </a:ext>
                </a:extLst>
              </a:tr>
              <a:tr h="651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Wymagane w strukturze ZIT ciało doradcze </a:t>
                      </a:r>
                      <a:br>
                        <a:rPr lang="pl-PL" sz="1800" dirty="0"/>
                      </a:br>
                      <a:r>
                        <a:rPr lang="pl-PL" sz="1800" dirty="0"/>
                        <a:t>złożone z partnerów społeczno-gospodarczych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125684"/>
                  </a:ext>
                </a:extLst>
              </a:tr>
              <a:tr h="651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Strategia opiniowania przez </a:t>
                      </a:r>
                      <a:r>
                        <a:rPr lang="pl-PL" sz="1800" dirty="0" err="1"/>
                        <a:t>MFiPR</a:t>
                      </a:r>
                      <a:r>
                        <a:rPr lang="pl-PL" sz="1800" dirty="0"/>
                        <a:t> </a:t>
                      </a:r>
                      <a:br>
                        <a:rPr lang="pl-PL" sz="1800" dirty="0"/>
                      </a:br>
                      <a:r>
                        <a:rPr lang="pl-PL" sz="1800" dirty="0"/>
                        <a:t>w zakresie zgodności z Umową Partnerstwa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393404"/>
                  </a:ext>
                </a:extLst>
              </a:tr>
              <a:tr h="651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Możliwość finansowania projektów</a:t>
                      </a:r>
                      <a:br>
                        <a:rPr lang="pl-PL" sz="1800" dirty="0"/>
                      </a:br>
                      <a:r>
                        <a:rPr lang="pl-PL" sz="1800" dirty="0"/>
                        <a:t>komplementarnych z funduszu spójności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859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83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69406-97E3-A8D6-F4FB-C50DBD27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0500"/>
            <a:ext cx="10515600" cy="803275"/>
          </a:xfrm>
        </p:spPr>
        <p:txBody>
          <a:bodyPr>
            <a:normAutofit/>
          </a:bodyPr>
          <a:lstStyle/>
          <a:p>
            <a:r>
              <a:rPr lang="pl-PL" sz="4800" b="1" dirty="0"/>
              <a:t>Cechy wspólne  ZIT/IIT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891C6A-271C-A18C-FA76-6D09C243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52832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Strategia powinna zawierać następujące elementy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dirty="0"/>
              <a:t>diagnoza 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dirty="0"/>
              <a:t>cele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dirty="0"/>
              <a:t>lista projektów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dirty="0"/>
              <a:t>opis zaangażowania partnerów społecznych</a:t>
            </a:r>
          </a:p>
          <a:p>
            <a:pPr marL="1828800" lvl="3" indent="-457200">
              <a:buFont typeface="+mj-lt"/>
              <a:buAutoNum type="alphaLcParenR"/>
            </a:pPr>
            <a:r>
              <a:rPr lang="pl-PL" dirty="0"/>
              <a:t> </a:t>
            </a:r>
            <a:r>
              <a:rPr lang="pl-PL" dirty="0">
                <a:solidFill>
                  <a:srgbClr val="C00000"/>
                </a:solidFill>
              </a:rPr>
              <a:t>finansowania i zarządzania – nie jest wymagane w IIT</a:t>
            </a:r>
            <a:br>
              <a:rPr lang="pl-PL" dirty="0"/>
            </a:b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Możliwość realizacji projektów ze wszystkich celów Polityki UE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 Możliwość finansowania zarówno z EFRR jak i z EFS+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Możliwe formy partnerstwa: porozumienie, stowarzyszenie, związek komunalny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Strategia zaopiniowana przez właściwą IZ w zakresie możliwości współfinansowania z danego programu regionalnego lub krajowego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Muszą realizować zasady horyzontalne w tym zasadę partnerstwa</a:t>
            </a:r>
          </a:p>
        </p:txBody>
      </p:sp>
    </p:spTree>
    <p:extLst>
      <p:ext uri="{BB962C8B-B14F-4D97-AF65-F5344CB8AC3E}">
        <p14:creationId xmlns:p14="http://schemas.microsoft.com/office/powerpoint/2010/main" val="1447785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88FF0F4-18CB-7714-C8FA-6887A0052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458686"/>
          </a:xfrm>
        </p:spPr>
        <p:txBody>
          <a:bodyPr>
            <a:normAutofit/>
          </a:bodyPr>
          <a:lstStyle/>
          <a:p>
            <a:r>
              <a:rPr lang="pl-PL" sz="9600" b="1" dirty="0"/>
              <a:t>Instytucjonalizacja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3B9AB49-C34A-9782-B059-5764CC2EB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0" y="4725756"/>
            <a:ext cx="9510489" cy="2055815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00E8CC6-F612-BCDB-0E7C-44080570B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5883928"/>
            <a:ext cx="1789164" cy="7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4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70BCA4-8CE3-C850-96D2-32E6A808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96"/>
            <a:ext cx="11627758" cy="1314904"/>
          </a:xfrm>
        </p:spPr>
        <p:txBody>
          <a:bodyPr>
            <a:normAutofit/>
          </a:bodyPr>
          <a:lstStyle/>
          <a:p>
            <a:r>
              <a:rPr lang="pl-PL" sz="4800" b="1" dirty="0"/>
              <a:t>Możliwe formy formalizacji partnerstwa ZIT/IIT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747D99-8192-B9A9-80F5-DE690B05E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454"/>
            <a:ext cx="10515600" cy="36390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4000" dirty="0"/>
              <a:t>Porozumienie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Stowarzyszenie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Związek komunalny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6800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11B0793-DE0E-4585-5A6C-2154D3EEFF3B}"/>
              </a:ext>
            </a:extLst>
          </p:cNvPr>
          <p:cNvSpPr/>
          <p:nvPr/>
        </p:nvSpPr>
        <p:spPr>
          <a:xfrm>
            <a:off x="-254000" y="0"/>
            <a:ext cx="12649200" cy="7086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470DDE00-ED15-0432-B265-342BA97CA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1455508"/>
            <a:ext cx="6004519" cy="4150183"/>
          </a:xfrm>
        </p:spPr>
      </p:pic>
      <p:pic>
        <p:nvPicPr>
          <p:cNvPr id="10" name="Obraz 9" descr="Obraz zawierający tekst, ptak, roślina, zrzut ekranu&#10;&#10;Opis wygenerowany automatycznie">
            <a:extLst>
              <a:ext uri="{FF2B5EF4-FFF2-40B4-BE49-F238E27FC236}">
                <a16:creationId xmlns:a16="http://schemas.microsoft.com/office/drawing/2014/main" id="{1C69CC69-CCF4-F28F-6825-40D11D1FE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08" y="1455508"/>
            <a:ext cx="6249802" cy="41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6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7045F5-9A45-E2E1-2D76-A08B7753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51765"/>
            <a:ext cx="5242560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Porozumienie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1437E5-7CB1-D285-0F77-F9CAE2488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825624"/>
            <a:ext cx="795528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Stosowane w  raczej w prostych sytuacjach </a:t>
            </a:r>
            <a:b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-  jest to forma współpracy </a:t>
            </a:r>
            <a:b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dedykowana dla maksymalnie kilku gmin</a:t>
            </a:r>
            <a:b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endParaRPr lang="pl-PL" sz="3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effectLst/>
                <a:latin typeface="+mj-lt"/>
                <a:ea typeface="Times New Roman" panose="02020603050405020304" pitchFamily="18" charset="0"/>
              </a:rPr>
              <a:t>Jest  rodzajem </a:t>
            </a:r>
            <a:r>
              <a:rPr lang="pl-PL" sz="32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umowy publicznoprawnej</a:t>
            </a:r>
            <a:br>
              <a:rPr lang="pl-PL" sz="3200" dirty="0">
                <a:effectLst/>
                <a:latin typeface="+mj-lt"/>
                <a:ea typeface="Times New Roman" panose="02020603050405020304" pitchFamily="18" charset="0"/>
              </a:rPr>
            </a:br>
            <a:endParaRPr lang="pl-PL" sz="32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latin typeface="+mj-lt"/>
              </a:rPr>
              <a:t>Musi mieć jasno określony zakres 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  <p:pic>
        <p:nvPicPr>
          <p:cNvPr id="5" name="Obraz 4" descr="Obraz zawierający tekst, osoba, zrzut ekranu&#10;&#10;Opis wygenerowany automatycznie">
            <a:extLst>
              <a:ext uri="{FF2B5EF4-FFF2-40B4-BE49-F238E27FC236}">
                <a16:creationId xmlns:a16="http://schemas.microsoft.com/office/drawing/2014/main" id="{673C23AA-2D9B-BF07-A2C1-9E9467FF8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681038"/>
            <a:ext cx="4160520" cy="25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1B3BA3-CD2F-2E00-586F-D027F71F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53" y="1477328"/>
            <a:ext cx="7088047" cy="3236186"/>
          </a:xfrm>
        </p:spPr>
        <p:txBody>
          <a:bodyPr>
            <a:normAutofit fontScale="92500"/>
          </a:bodyPr>
          <a:lstStyle/>
          <a:p>
            <a:endParaRPr lang="pl-PL" dirty="0"/>
          </a:p>
          <a:p>
            <a:r>
              <a:rPr lang="pl-PL" sz="3200" dirty="0">
                <a:solidFill>
                  <a:srgbClr val="C00000"/>
                </a:solidFill>
                <a:latin typeface="+mj-lt"/>
              </a:rPr>
              <a:t>Nie jest strukturą organizacyjną </a:t>
            </a:r>
            <a:r>
              <a:rPr lang="pl-PL" sz="3200" dirty="0">
                <a:latin typeface="+mj-lt"/>
              </a:rPr>
              <a:t>(instytucją), </a:t>
            </a:r>
            <a:br>
              <a:rPr lang="pl-PL" sz="3200" dirty="0">
                <a:latin typeface="+mj-lt"/>
              </a:rPr>
            </a:br>
            <a:r>
              <a:rPr lang="pl-PL" sz="3200" dirty="0">
                <a:latin typeface="+mj-lt"/>
              </a:rPr>
              <a:t>ale </a:t>
            </a:r>
            <a:r>
              <a:rPr lang="pl-PL" sz="3200" u="sng" dirty="0">
                <a:latin typeface="+mj-lt"/>
              </a:rPr>
              <a:t>formą działania </a:t>
            </a:r>
            <a:r>
              <a:rPr lang="pl-PL" sz="3200" dirty="0">
                <a:latin typeface="+mj-lt"/>
              </a:rPr>
              <a:t>organów administracji samorządowej reprezentujących JST, </a:t>
            </a:r>
          </a:p>
          <a:p>
            <a:r>
              <a:rPr lang="pl-PL" sz="3200" dirty="0">
                <a:latin typeface="+mj-lt"/>
              </a:rPr>
              <a:t>Nie prowadzi do powstania żadnej struktury ani żadnego podmiotu prawa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62B285B6-B01D-11E6-5C14-DC0C1E411554}"/>
              </a:ext>
            </a:extLst>
          </p:cNvPr>
          <p:cNvSpPr txBox="1">
            <a:spLocks/>
          </p:cNvSpPr>
          <p:nvPr/>
        </p:nvSpPr>
        <p:spPr>
          <a:xfrm>
            <a:off x="502920" y="151765"/>
            <a:ext cx="5242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1" dirty="0"/>
              <a:t>Porozumienie</a:t>
            </a:r>
          </a:p>
        </p:txBody>
      </p:sp>
      <p:pic>
        <p:nvPicPr>
          <p:cNvPr id="6" name="Obraz 5" descr="Obraz zawierający osoba, wewnątrz, ręka&#10;&#10;Opis wygenerowany automatycznie">
            <a:extLst>
              <a:ext uri="{FF2B5EF4-FFF2-40B4-BE49-F238E27FC236}">
                <a16:creationId xmlns:a16="http://schemas.microsoft.com/office/drawing/2014/main" id="{3E502C56-B532-C0B2-F2CA-6D667474F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21" y="1477328"/>
            <a:ext cx="4442779" cy="26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4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9471B9-6C36-E523-F036-7215299C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4036"/>
            <a:ext cx="6591300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Umowa publicznoprawna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F257F6-E5E0-0950-2AD8-DC4034782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33635"/>
            <a:ext cx="717042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Porozumienie stanowi przykład </a:t>
            </a:r>
            <a:b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umowy publicznoprawnej</a:t>
            </a:r>
            <a: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b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ponieważ jego treść kształtowana jest </a:t>
            </a:r>
            <a:b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swobodnie przez strony porozumienia, </a:t>
            </a:r>
            <a:b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b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Zawiera również regulację </a:t>
            </a:r>
            <a:r>
              <a:rPr lang="pl-PL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przekazania</a:t>
            </a:r>
            <a:b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przez jedną ze stron na rzecz drugiej, </a:t>
            </a:r>
            <a:b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określonych zadań publicznych</a:t>
            </a:r>
            <a: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b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b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które jednocześnie </a:t>
            </a:r>
            <a:r>
              <a:rPr lang="pl-PL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przenoszą </a:t>
            </a:r>
            <a:b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kompetencje do realizacji tych zadań</a:t>
            </a:r>
            <a:r>
              <a:rPr lang="pl-PL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".</a:t>
            </a:r>
          </a:p>
        </p:txBody>
      </p:sp>
      <p:pic>
        <p:nvPicPr>
          <p:cNvPr id="5" name="Obraz 4" descr="Obraz zawierający osoba, wewnątrz, ręka&#10;&#10;Opis wygenerowany automatycznie">
            <a:extLst>
              <a:ext uri="{FF2B5EF4-FFF2-40B4-BE49-F238E27FC236}">
                <a16:creationId xmlns:a16="http://schemas.microsoft.com/office/drawing/2014/main" id="{B5BD2F91-0EA6-2625-86C0-11ABBE0B5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2" y="0"/>
            <a:ext cx="5538568" cy="691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14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972C2-A0A9-E60E-8017-F447B705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58445"/>
            <a:ext cx="7818120" cy="1325563"/>
          </a:xfrm>
        </p:spPr>
        <p:txBody>
          <a:bodyPr/>
          <a:lstStyle/>
          <a:p>
            <a:r>
              <a:rPr lang="pl-PL" b="1" dirty="0"/>
              <a:t>Warunki zawarcia porozumienia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8083C0-57F2-68A0-A7D4-DBF3BB34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871345"/>
            <a:ext cx="9113520" cy="4351338"/>
          </a:xfrm>
        </p:spPr>
        <p:txBody>
          <a:bodyPr/>
          <a:lstStyle/>
          <a:p>
            <a: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Treść porozumienia </a:t>
            </a:r>
            <a:b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powinna </a:t>
            </a:r>
            <a:r>
              <a:rPr lang="pl-PL" sz="3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jednoznacznie wskazywać </a:t>
            </a:r>
            <a:b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pl-PL" sz="3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moment przejęcia </a:t>
            </a:r>
            <a: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określonych </a:t>
            </a:r>
            <a:r>
              <a:rPr lang="pl-PL" sz="3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praw i obowiązków</a:t>
            </a:r>
          </a:p>
          <a:p>
            <a:endParaRPr lang="pl-PL" sz="3200" dirty="0">
              <a:latin typeface="Calibri Light" panose="020F0302020204030204" pitchFamily="34" charset="0"/>
            </a:endParaRPr>
          </a:p>
          <a:p>
            <a: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Warunkiem formalnym </a:t>
            </a:r>
            <a:b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przystąpienia gminy do porozumienia </a:t>
            </a:r>
            <a:b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jest </a:t>
            </a:r>
            <a:r>
              <a:rPr lang="pl-PL" sz="3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wyrażenie na to zgody </a:t>
            </a:r>
            <a:b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przez </a:t>
            </a:r>
            <a:r>
              <a:rPr lang="pl-PL" sz="3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radę danej gminy </a:t>
            </a:r>
            <a:r>
              <a:rPr lang="pl-PL" sz="3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 formie uchwały.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4106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27E2F5-349A-5599-306F-14BE97A6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01149">
            <a:off x="1241401" y="982492"/>
            <a:ext cx="3542140" cy="1196888"/>
          </a:xfrm>
          <a:ln w="3492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Rockwell Nova" panose="02060503020205020403" pitchFamily="18" charset="0"/>
              </a:rPr>
              <a:t>z życia wzięte</a:t>
            </a:r>
            <a:endParaRPr lang="pl-PL" dirty="0">
              <a:latin typeface="Rockwell Nova" panose="020605030202050204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C8CA2E-F4D1-9A78-7082-D8051E913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3586276"/>
            <a:ext cx="7287260" cy="2014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>
                <a:latin typeface="+mj-lt"/>
              </a:rPr>
              <a:t>Powszechne jest obecnie </a:t>
            </a:r>
            <a:br>
              <a:rPr lang="pl-PL" sz="4000" dirty="0">
                <a:latin typeface="+mj-lt"/>
              </a:rPr>
            </a:br>
            <a:r>
              <a:rPr lang="pl-PL" sz="4000" dirty="0">
                <a:latin typeface="+mj-lt"/>
              </a:rPr>
              <a:t>(lata 2021-2022)  tworzenie MOF na powstawanie porozumień</a:t>
            </a:r>
          </a:p>
        </p:txBody>
      </p:sp>
      <p:pic>
        <p:nvPicPr>
          <p:cNvPr id="7" name="Obraz 6" descr="Obraz zawierający mapa&#10;&#10;Opis wygenerowany automatycznie">
            <a:extLst>
              <a:ext uri="{FF2B5EF4-FFF2-40B4-BE49-F238E27FC236}">
                <a16:creationId xmlns:a16="http://schemas.microsoft.com/office/drawing/2014/main" id="{0B233BD3-1505-B91A-AF3E-EDC08A05C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33" y="0"/>
            <a:ext cx="3193517" cy="2987040"/>
          </a:xfrm>
          <a:prstGeom prst="rect">
            <a:avLst/>
          </a:prstGeom>
        </p:spPr>
      </p:pic>
      <p:pic>
        <p:nvPicPr>
          <p:cNvPr id="8" name="Symbol zastępczy zawartości 5">
            <a:extLst>
              <a:ext uri="{FF2B5EF4-FFF2-40B4-BE49-F238E27FC236}">
                <a16:creationId xmlns:a16="http://schemas.microsoft.com/office/drawing/2014/main" id="{DF820C3E-A1EC-056B-DE3D-DE86BC2F2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08" y="3317444"/>
            <a:ext cx="3474192" cy="35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09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33BA5D-3146-4303-F8D5-FF480485D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2790513"/>
            <a:ext cx="7848600" cy="1964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600" dirty="0">
                <a:latin typeface="+mj-lt"/>
              </a:rPr>
              <a:t>Zawieramy porozumienie </a:t>
            </a:r>
            <a:br>
              <a:rPr lang="pl-PL" sz="3600" dirty="0">
                <a:latin typeface="+mj-lt"/>
              </a:rPr>
            </a:br>
            <a:r>
              <a:rPr lang="pl-PL" sz="3600" dirty="0">
                <a:latin typeface="+mj-lt"/>
              </a:rPr>
              <a:t>w sprawie współpracy</a:t>
            </a:r>
            <a:br>
              <a:rPr lang="pl-PL" sz="3600" dirty="0">
                <a:latin typeface="+mj-lt"/>
              </a:rPr>
            </a:br>
            <a:r>
              <a:rPr lang="pl-PL" sz="3600" dirty="0">
                <a:latin typeface="+mj-lt"/>
              </a:rPr>
              <a:t> przy </a:t>
            </a:r>
            <a:r>
              <a:rPr lang="pl-PL" sz="3600" dirty="0">
                <a:solidFill>
                  <a:schemeClr val="accent1"/>
                </a:solidFill>
                <a:latin typeface="+mj-lt"/>
              </a:rPr>
              <a:t>tworzeniu projektów sieciowych</a:t>
            </a:r>
            <a:br>
              <a:rPr lang="pl-PL" sz="3600" dirty="0">
                <a:latin typeface="+mj-lt"/>
              </a:rPr>
            </a:br>
            <a:r>
              <a:rPr lang="pl-PL" sz="3600" dirty="0">
                <a:latin typeface="+mj-lt"/>
              </a:rPr>
              <a:t>(tzw. Porozumienie</a:t>
            </a:r>
            <a:r>
              <a:rPr lang="pl-PL" sz="3600" dirty="0">
                <a:solidFill>
                  <a:srgbClr val="C00000"/>
                </a:solidFill>
                <a:latin typeface="+mj-lt"/>
              </a:rPr>
              <a:t> RAMOWE</a:t>
            </a:r>
            <a:r>
              <a:rPr lang="pl-PL" sz="3600" dirty="0">
                <a:latin typeface="+mj-lt"/>
              </a:rPr>
              <a:t>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9104181-281A-D427-5A0E-1AE71FDCE522}"/>
              </a:ext>
            </a:extLst>
          </p:cNvPr>
          <p:cNvSpPr txBox="1"/>
          <p:nvPr/>
        </p:nvSpPr>
        <p:spPr>
          <a:xfrm>
            <a:off x="353531" y="5018365"/>
            <a:ext cx="57424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latin typeface="+mj-lt"/>
              </a:rPr>
              <a:t>… a ponadto w razie potrzeby </a:t>
            </a:r>
            <a:br>
              <a:rPr lang="pl-PL" sz="3600" dirty="0">
                <a:latin typeface="+mj-lt"/>
              </a:rPr>
            </a:br>
            <a:r>
              <a:rPr lang="pl-PL" sz="3600" dirty="0">
                <a:latin typeface="+mj-lt"/>
              </a:rPr>
              <a:t>do konkretnych zadań </a:t>
            </a:r>
            <a:br>
              <a:rPr lang="pl-PL" sz="3600" dirty="0">
                <a:latin typeface="+mj-lt"/>
              </a:rPr>
            </a:br>
            <a:r>
              <a:rPr lang="pl-PL" sz="3600" dirty="0">
                <a:latin typeface="+mj-lt"/>
              </a:rPr>
              <a:t>porozumienia </a:t>
            </a:r>
            <a:r>
              <a:rPr lang="pl-PL" sz="3600" dirty="0">
                <a:solidFill>
                  <a:srgbClr val="C00000"/>
                </a:solidFill>
                <a:latin typeface="+mj-lt"/>
              </a:rPr>
              <a:t>ZADANIOWE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91FB477-90CB-7D5C-D127-675E393777B7}"/>
              </a:ext>
            </a:extLst>
          </p:cNvPr>
          <p:cNvSpPr txBox="1">
            <a:spLocks/>
          </p:cNvSpPr>
          <p:nvPr/>
        </p:nvSpPr>
        <p:spPr>
          <a:xfrm rot="20301149">
            <a:off x="1241401" y="982492"/>
            <a:ext cx="3542140" cy="1196888"/>
          </a:xfrm>
          <a:prstGeom prst="rect">
            <a:avLst/>
          </a:prstGeom>
          <a:ln w="3492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C00000"/>
                </a:solidFill>
                <a:latin typeface="Rockwell Nova" panose="02060503020205020403" pitchFamily="18" charset="0"/>
              </a:rPr>
              <a:t>Dobra Praktyka</a:t>
            </a:r>
            <a:r>
              <a:rPr lang="pl-PL" dirty="0">
                <a:latin typeface="Rockwell Nova" panose="02060503020205020403" pitchFamily="18" charset="0"/>
              </a:rPr>
              <a:t>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7DD644B-15FC-FA02-681E-E2DA85F80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63" y="684594"/>
            <a:ext cx="4267200" cy="50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58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FF2DB-AEA0-0D6F-115D-6D1592D4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Stowarzyszanie - zalety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F43E57-2CCB-6563-9246-4EEB8B17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947545"/>
            <a:ext cx="644652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rgbClr val="C00000"/>
                </a:solidFill>
                <a:latin typeface="+mj-lt"/>
              </a:rPr>
              <a:t>Posiadanie osobowości prawnej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accent1"/>
                </a:solidFill>
                <a:latin typeface="+mj-lt"/>
              </a:rPr>
              <a:t>Stabilność prowadzonej działalności</a:t>
            </a:r>
          </a:p>
          <a:p>
            <a:pPr marL="0" indent="0">
              <a:buNone/>
            </a:pPr>
            <a:br>
              <a:rPr lang="pl-PL" sz="3200" dirty="0">
                <a:latin typeface="+mj-lt"/>
              </a:rPr>
            </a:br>
            <a:br>
              <a:rPr lang="pl-PL" sz="3200" dirty="0">
                <a:latin typeface="+mj-lt"/>
              </a:rPr>
            </a:br>
            <a:r>
              <a:rPr lang="pl-PL" sz="3200" dirty="0">
                <a:latin typeface="+mj-lt"/>
              </a:rPr>
              <a:t>Przykłady struktur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800" dirty="0">
                <a:latin typeface="+mj-lt"/>
              </a:rPr>
              <a:t>Lokalne Grupy Działania (LGD)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800" dirty="0">
                <a:latin typeface="+mj-lt"/>
              </a:rPr>
              <a:t>Lokalne Organizacje Turystyczne (LOT)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800" dirty="0">
                <a:latin typeface="+mj-lt"/>
              </a:rPr>
              <a:t>Euroregiony samorządowe</a:t>
            </a:r>
          </a:p>
          <a:p>
            <a:pPr marL="514350" indent="-514350">
              <a:buFont typeface="+mj-lt"/>
              <a:buAutoNum type="arabicPeriod"/>
            </a:pPr>
            <a:endParaRPr lang="pl-PL" sz="3200" dirty="0">
              <a:latin typeface="+mj-lt"/>
            </a:endParaRPr>
          </a:p>
          <a:p>
            <a:pPr marL="0" indent="0">
              <a:buNone/>
            </a:pPr>
            <a:endParaRPr lang="pl-PL" sz="3200" dirty="0">
              <a:latin typeface="+mj-lt"/>
            </a:endParaRPr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2363C1D3-B668-FBBF-8879-9DE2CE29C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070054"/>
            <a:ext cx="50673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85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FF2DB-AEA0-0D6F-115D-6D1592D4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Stowarzyszanie - wady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F43E57-2CCB-6563-9246-4EEB8B17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4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latin typeface="+mj-lt"/>
              </a:rPr>
              <a:t>Duży poziom formalizacji struktury</a:t>
            </a:r>
            <a:br>
              <a:rPr lang="pl-PL" sz="3200" dirty="0">
                <a:latin typeface="+mj-lt"/>
              </a:rPr>
            </a:br>
            <a:endParaRPr lang="pl-PL" sz="32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latin typeface="+mj-lt"/>
              </a:rPr>
              <a:t>Liczne obowiązki prawne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chemeClr val="accent1"/>
                </a:solidFill>
                <a:latin typeface="+mj-lt"/>
              </a:rPr>
              <a:t>przyjęcie statutu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chemeClr val="accent1"/>
                </a:solidFill>
                <a:latin typeface="+mj-lt"/>
              </a:rPr>
              <a:t>rejestracja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2400" dirty="0">
                <a:latin typeface="+mj-lt"/>
              </a:rPr>
              <a:t>zebrania roczne,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2400" dirty="0">
                <a:latin typeface="+mj-lt"/>
              </a:rPr>
              <a:t>sprawozdania,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2400" dirty="0">
                <a:latin typeface="+mj-lt"/>
              </a:rPr>
              <a:t>pełna księgowość.</a:t>
            </a:r>
          </a:p>
          <a:p>
            <a:pPr marL="0" indent="0">
              <a:buNone/>
            </a:pPr>
            <a:endParaRPr lang="pl-PL" sz="3200" dirty="0">
              <a:latin typeface="+mj-lt"/>
            </a:endParaRPr>
          </a:p>
        </p:txBody>
      </p:sp>
      <p:pic>
        <p:nvPicPr>
          <p:cNvPr id="5" name="Obraz 4" descr="Obraz zawierający tekst, muzyka, organy elektryczne&#10;&#10;Opis wygenerowany automatycznie">
            <a:extLst>
              <a:ext uri="{FF2B5EF4-FFF2-40B4-BE49-F238E27FC236}">
                <a16:creationId xmlns:a16="http://schemas.microsoft.com/office/drawing/2014/main" id="{523B7CC5-286A-CD5C-2E0E-89FA6A066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15" y="1938973"/>
            <a:ext cx="4677658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1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8CC253-3310-9633-4B9E-DE78D4D0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864" y="2138132"/>
            <a:ext cx="8017907" cy="915950"/>
          </a:xfrm>
        </p:spPr>
        <p:txBody>
          <a:bodyPr/>
          <a:lstStyle/>
          <a:p>
            <a:r>
              <a:rPr lang="pl-PL" b="1" dirty="0"/>
              <a:t>Finansowanie stowarzyszenia ZIT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61538A-31C1-F909-B119-A0F55827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72" y="3803919"/>
            <a:ext cx="10515600" cy="24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Zalecane dwa sposoby (stosowane łącznie) opłacania składki</a:t>
            </a:r>
          </a:p>
          <a:p>
            <a:pPr marL="514350" indent="-514350">
              <a:buAutoNum type="arabicPeriod"/>
            </a:pPr>
            <a:r>
              <a:rPr lang="pl-PL" b="1" dirty="0"/>
              <a:t>Składka stała </a:t>
            </a:r>
            <a:r>
              <a:rPr lang="pl-PL" dirty="0"/>
              <a:t>-- ryczałt od liczby mieszkańców gminy</a:t>
            </a:r>
          </a:p>
          <a:p>
            <a:pPr marL="514350" indent="-514350">
              <a:buAutoNum type="arabicPeriod"/>
            </a:pP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Składka zmienna 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uzależniona od wartości dofinansowania </a:t>
            </a:r>
            <a:br>
              <a:rPr lang="pl-PL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wnioskowanego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przez członka stowarzyszenia </a:t>
            </a:r>
            <a:r>
              <a:rPr lang="pl-P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realizację projektów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 ramach programu regionalnego.</a:t>
            </a:r>
            <a:endParaRPr lang="pl-PL" sz="4000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48F6D9D-B1C9-E33D-1F02-E1D722FC38EA}"/>
              </a:ext>
            </a:extLst>
          </p:cNvPr>
          <p:cNvSpPr txBox="1">
            <a:spLocks/>
          </p:cNvSpPr>
          <p:nvPr/>
        </p:nvSpPr>
        <p:spPr>
          <a:xfrm rot="20301149">
            <a:off x="1241401" y="982492"/>
            <a:ext cx="3542140" cy="1196888"/>
          </a:xfrm>
          <a:prstGeom prst="rect">
            <a:avLst/>
          </a:prstGeom>
          <a:ln w="3492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C00000"/>
                </a:solidFill>
                <a:latin typeface="Rockwell Nova" panose="02060503020205020403" pitchFamily="18" charset="0"/>
              </a:rPr>
              <a:t>Dobra</a:t>
            </a:r>
            <a:br>
              <a:rPr lang="pl-PL" dirty="0">
                <a:solidFill>
                  <a:srgbClr val="C00000"/>
                </a:solidFill>
                <a:latin typeface="Rockwell Nova" panose="02060503020205020403" pitchFamily="18" charset="0"/>
              </a:rPr>
            </a:br>
            <a:r>
              <a:rPr lang="pl-PL" dirty="0">
                <a:solidFill>
                  <a:srgbClr val="C00000"/>
                </a:solidFill>
                <a:latin typeface="Rockwell Nova" panose="02060503020205020403" pitchFamily="18" charset="0"/>
              </a:rPr>
              <a:t>Praktyka</a:t>
            </a:r>
            <a:r>
              <a:rPr lang="pl-PL" dirty="0">
                <a:latin typeface="Rockwell Nova" panose="020605030202050204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252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8D8A7A-F9E3-F816-0D21-64E6F9D0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1000125"/>
            <a:ext cx="4833257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Stowarzyszenia ZIT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7F5675-7E1B-BA95-7B79-1B190F8A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3238769"/>
            <a:ext cx="10515600" cy="3725593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 stowarzyszeń będących Związkami ZIT </a:t>
            </a:r>
            <a:br>
              <a:rPr lang="pl-P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mogą znacznie wykraczać </a:t>
            </a: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poza zadania wynikające 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</a:t>
            </a:r>
            <a:r>
              <a:rPr lang="pl-PL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wdrażania</a:t>
            </a: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instrumentu ZIT. </a:t>
            </a: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6B58053-28EC-736A-E856-DC2F637FCEE9}"/>
              </a:ext>
            </a:extLst>
          </p:cNvPr>
          <p:cNvSpPr txBox="1">
            <a:spLocks/>
          </p:cNvSpPr>
          <p:nvPr/>
        </p:nvSpPr>
        <p:spPr>
          <a:xfrm rot="20301149">
            <a:off x="1241401" y="982492"/>
            <a:ext cx="3542140" cy="1196888"/>
          </a:xfrm>
          <a:prstGeom prst="rect">
            <a:avLst/>
          </a:prstGeom>
          <a:ln w="3492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C00000"/>
                </a:solidFill>
                <a:latin typeface="Rockwell Nova" panose="02060503020205020403" pitchFamily="18" charset="0"/>
              </a:rPr>
              <a:t>Dobra</a:t>
            </a:r>
            <a:br>
              <a:rPr lang="pl-PL" dirty="0">
                <a:solidFill>
                  <a:srgbClr val="C00000"/>
                </a:solidFill>
                <a:latin typeface="Rockwell Nova" panose="02060503020205020403" pitchFamily="18" charset="0"/>
              </a:rPr>
            </a:br>
            <a:r>
              <a:rPr lang="pl-PL" dirty="0">
                <a:solidFill>
                  <a:srgbClr val="C00000"/>
                </a:solidFill>
                <a:latin typeface="Rockwell Nova" panose="02060503020205020403" pitchFamily="18" charset="0"/>
              </a:rPr>
              <a:t>Praktyka</a:t>
            </a:r>
            <a:r>
              <a:rPr lang="pl-PL" dirty="0">
                <a:latin typeface="Rockwell Nova" panose="020605030202050204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64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9B06D5-9579-C6E9-94BA-AF84A97E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Podstawowa różnica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EB3A45-A339-0918-151F-6A66F4ED8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Zintegrowane Inwestycje Terytorialne</a:t>
            </a:r>
            <a:br>
              <a:rPr lang="pl-PL" dirty="0"/>
            </a:br>
            <a:r>
              <a:rPr lang="pl-PL" dirty="0"/>
              <a:t>przeznaczone jest </a:t>
            </a:r>
            <a:r>
              <a:rPr lang="pl-PL" dirty="0">
                <a:solidFill>
                  <a:srgbClr val="C00000"/>
                </a:solidFill>
              </a:rPr>
              <a:t>dla Miejskich Obszarów Funkcjonalnych</a:t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dirty="0"/>
              <a:t>i projekty muszą być zintegrowane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</a:rPr>
              <a:t>Inne</a:t>
            </a:r>
            <a:r>
              <a:rPr lang="pl-PL" b="1" dirty="0"/>
              <a:t> Inwestycje Terytorialne</a:t>
            </a:r>
            <a:br>
              <a:rPr lang="pl-PL" b="1" dirty="0"/>
            </a:br>
            <a:r>
              <a:rPr lang="pl-PL" dirty="0"/>
              <a:t>nie</a:t>
            </a:r>
            <a:r>
              <a:rPr lang="pl-PL" b="1" dirty="0"/>
              <a:t> </a:t>
            </a:r>
            <a:r>
              <a:rPr lang="pl-PL" dirty="0"/>
              <a:t>mają ograniczenia przestrzennego, są bardziej elastyczne</a:t>
            </a:r>
            <a:br>
              <a:rPr lang="pl-PL" dirty="0"/>
            </a:b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Dedykowanym IIT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obszarem tematycznym 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jest </a:t>
            </a:r>
            <a:r>
              <a:rPr lang="pl-PL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rewitalizacja,</a:t>
            </a:r>
            <a:br>
              <a:rPr lang="pl-PL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oraz </a:t>
            </a:r>
            <a:r>
              <a:rPr lang="pl-PL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partnerstwa na obszarach wiejskich </a:t>
            </a:r>
            <a:b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8568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050187-40B8-5802-AB60-B7CC886D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43600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Związek Komunalny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A1B44C-8E46-90CD-36E1-9093144E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6640" cy="2779032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latin typeface="+mj-lt"/>
              </a:rPr>
              <a:t>Wspólne wykonywanie zadań komunalnych</a:t>
            </a:r>
          </a:p>
          <a:p>
            <a:pPr lvl="1"/>
            <a:r>
              <a:rPr lang="pl-PL" sz="2800" dirty="0">
                <a:latin typeface="+mj-lt"/>
              </a:rPr>
              <a:t>gospodarka wodna</a:t>
            </a:r>
          </a:p>
          <a:p>
            <a:pPr lvl="1"/>
            <a:r>
              <a:rPr lang="pl-PL" sz="2800" dirty="0">
                <a:latin typeface="+mj-lt"/>
              </a:rPr>
              <a:t>gospodarka odpadowa</a:t>
            </a:r>
          </a:p>
          <a:p>
            <a:pPr lvl="1"/>
            <a:r>
              <a:rPr lang="pl-PL" sz="2800" dirty="0">
                <a:latin typeface="+mj-lt"/>
              </a:rPr>
              <a:t>transport publiczny (..)</a:t>
            </a:r>
          </a:p>
        </p:txBody>
      </p:sp>
      <p:pic>
        <p:nvPicPr>
          <p:cNvPr id="5" name="Obraz 4" descr="Obraz zawierający niebo, zewnętrzne, droga, zielony&#10;&#10;Opis wygenerowany automatycznie">
            <a:extLst>
              <a:ext uri="{FF2B5EF4-FFF2-40B4-BE49-F238E27FC236}">
                <a16:creationId xmlns:a16="http://schemas.microsoft.com/office/drawing/2014/main" id="{5083D20C-7F90-E08B-9ABF-E0ED2285A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60" y="-138906"/>
            <a:ext cx="3571240" cy="267843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A7B02E5-F14F-C7AF-0FB2-57D0914F6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60" y="2792492"/>
            <a:ext cx="3633011" cy="24176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BD93653-78C5-BB55-9FC4-F8BB7D6A3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60" y="5626538"/>
            <a:ext cx="3571240" cy="123146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97C04E4-ECAA-1DDE-DDEB-4D12059E401E}"/>
              </a:ext>
            </a:extLst>
          </p:cNvPr>
          <p:cNvSpPr txBox="1"/>
          <p:nvPr/>
        </p:nvSpPr>
        <p:spPr>
          <a:xfrm>
            <a:off x="961588" y="4313191"/>
            <a:ext cx="74712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Tworząc związek komunalny i przekazując mu zadania </a:t>
            </a:r>
            <a:br>
              <a:rPr lang="pl-PL" sz="2400" dirty="0"/>
            </a:br>
            <a:r>
              <a:rPr lang="pl-PL" sz="2400" dirty="0"/>
              <a:t>nie dajemy mu zadań do wykonania, ale przekazujemy  </a:t>
            </a:r>
            <a:br>
              <a:rPr lang="pl-PL" sz="2400" dirty="0"/>
            </a:br>
            <a:r>
              <a:rPr lang="pl-PL" sz="2400" dirty="0"/>
              <a:t>całość kompetencji publicznych w zakresie danego zadania</a:t>
            </a:r>
          </a:p>
          <a:p>
            <a:r>
              <a:rPr lang="pl-PL" sz="2400" dirty="0"/>
              <a:t>Zadanie przestaje być „nasze”</a:t>
            </a:r>
          </a:p>
        </p:txBody>
      </p:sp>
    </p:spTree>
    <p:extLst>
      <p:ext uri="{BB962C8B-B14F-4D97-AF65-F5344CB8AC3E}">
        <p14:creationId xmlns:p14="http://schemas.microsoft.com/office/powerpoint/2010/main" val="2612937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267757-89DB-6DE5-F813-19C44A7FE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/>
              <a:t>Rekomendacją  Ministerstwa </a:t>
            </a:r>
            <a:br>
              <a:rPr lang="pl-PL" sz="3600" dirty="0"/>
            </a:br>
            <a:r>
              <a:rPr lang="pl-PL" sz="3600" dirty="0"/>
              <a:t>jest tworzenie </a:t>
            </a:r>
            <a:r>
              <a:rPr lang="pl-PL" sz="3600" dirty="0">
                <a:solidFill>
                  <a:schemeClr val="accent1"/>
                </a:solidFill>
              </a:rPr>
              <a:t>stowarzyszeń i związków komunalnych</a:t>
            </a: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8E67D5A-67B9-55E4-84A5-575820EFBC81}"/>
              </a:ext>
            </a:extLst>
          </p:cNvPr>
          <p:cNvSpPr txBox="1">
            <a:spLocks/>
          </p:cNvSpPr>
          <p:nvPr/>
        </p:nvSpPr>
        <p:spPr>
          <a:xfrm rot="20301149">
            <a:off x="1241401" y="982492"/>
            <a:ext cx="3542140" cy="1196888"/>
          </a:xfrm>
          <a:prstGeom prst="rect">
            <a:avLst/>
          </a:prstGeom>
          <a:ln w="3492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C00000"/>
                </a:solidFill>
                <a:latin typeface="Rockwell Nova" panose="02060503020205020403" pitchFamily="18" charset="0"/>
              </a:rPr>
              <a:t>Stan docelowy</a:t>
            </a:r>
            <a:r>
              <a:rPr lang="pl-PL" dirty="0">
                <a:latin typeface="Rockwell Nova" panose="020605030202050204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969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D068774-4DF9-4858-B545-5B4C1205C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56" y="1796144"/>
            <a:ext cx="7695744" cy="4328856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03001D6-465D-446E-9814-BA0E05B0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Forma prawna ma służyć celowi partnerstwa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D32E48B-AAD3-D65E-FAA0-3519B0597575}"/>
              </a:ext>
            </a:extLst>
          </p:cNvPr>
          <p:cNvSpPr txBox="1"/>
          <p:nvPr/>
        </p:nvSpPr>
        <p:spPr>
          <a:xfrm>
            <a:off x="326572" y="2095500"/>
            <a:ext cx="5399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Forma prawna </a:t>
            </a:r>
            <a:r>
              <a:rPr lang="pl-PL" sz="3200" dirty="0">
                <a:solidFill>
                  <a:schemeClr val="accent1"/>
                </a:solidFill>
              </a:rPr>
              <a:t>nie powinna być</a:t>
            </a:r>
            <a:br>
              <a:rPr lang="pl-PL" sz="3200" dirty="0">
                <a:solidFill>
                  <a:schemeClr val="accent1"/>
                </a:solidFill>
              </a:rPr>
            </a:br>
            <a:r>
              <a:rPr lang="pl-PL" sz="3200" dirty="0"/>
              <a:t> </a:t>
            </a:r>
            <a:r>
              <a:rPr lang="pl-PL" sz="3200" dirty="0">
                <a:solidFill>
                  <a:srgbClr val="C00000"/>
                </a:solidFill>
              </a:rPr>
              <a:t>bardziej angażująca </a:t>
            </a:r>
            <a:r>
              <a:rPr lang="pl-PL" sz="3200" dirty="0"/>
              <a:t>niż </a:t>
            </a:r>
            <a:r>
              <a:rPr lang="pl-PL" sz="3200" b="1" dirty="0"/>
              <a:t>jest to potrzebne </a:t>
            </a:r>
            <a:r>
              <a:rPr lang="pl-PL" sz="3200" dirty="0"/>
              <a:t>dla realizacji celów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3101211-E814-5A1A-2B5C-360FB2314665}"/>
              </a:ext>
            </a:extLst>
          </p:cNvPr>
          <p:cNvSpPr txBox="1"/>
          <p:nvPr/>
        </p:nvSpPr>
        <p:spPr>
          <a:xfrm>
            <a:off x="490765" y="4394200"/>
            <a:ext cx="5070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C00000"/>
                </a:solidFill>
              </a:rPr>
              <a:t>Zaufanie</a:t>
            </a:r>
            <a:r>
              <a:rPr lang="pl-PL" sz="3200" dirty="0"/>
              <a:t> to  wniosek </a:t>
            </a:r>
            <a:br>
              <a:rPr lang="pl-PL" sz="3200" dirty="0"/>
            </a:br>
            <a:r>
              <a:rPr lang="pl-PL" sz="3200" dirty="0"/>
              <a:t>z dobrych doświadczeń </a:t>
            </a:r>
            <a:br>
              <a:rPr lang="pl-PL" sz="3200" dirty="0"/>
            </a:br>
            <a:r>
              <a:rPr lang="pl-PL" sz="3200" dirty="0"/>
              <a:t>ze wcześniejszej współpracy między stronami</a:t>
            </a:r>
          </a:p>
        </p:txBody>
      </p:sp>
    </p:spTree>
    <p:extLst>
      <p:ext uri="{BB962C8B-B14F-4D97-AF65-F5344CB8AC3E}">
        <p14:creationId xmlns:p14="http://schemas.microsoft.com/office/powerpoint/2010/main" val="8311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1300E-AB18-DB8E-32A9-6721D56F7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2305"/>
            <a:ext cx="11734800" cy="1916396"/>
          </a:xfrm>
        </p:spPr>
        <p:txBody>
          <a:bodyPr anchor="ctr">
            <a:noAutofit/>
          </a:bodyPr>
          <a:lstStyle/>
          <a:p>
            <a:pPr algn="l"/>
            <a:r>
              <a:rPr lang="pl-PL" sz="4800" b="1" dirty="0"/>
              <a:t>Porównanie strategii ZIT oraz ITT</a:t>
            </a:r>
            <a:br>
              <a:rPr lang="pl-PL" sz="4800" b="1" dirty="0"/>
            </a:br>
            <a:r>
              <a:rPr lang="pl-PL" sz="4800" b="1" dirty="0"/>
              <a:t>oraz instytucjonalizacja partnerstw</a:t>
            </a:r>
            <a:endParaRPr lang="pl-PL" sz="4800" b="1" dirty="0">
              <a:latin typeface="+mn-lt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E97E6757-F43F-8B1B-E863-A4B22F0DEDFF}"/>
              </a:ext>
            </a:extLst>
          </p:cNvPr>
          <p:cNvSpPr txBox="1">
            <a:spLocks/>
          </p:cNvSpPr>
          <p:nvPr/>
        </p:nvSpPr>
        <p:spPr>
          <a:xfrm>
            <a:off x="5079998" y="2679700"/>
            <a:ext cx="3225801" cy="810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3200" i="1" dirty="0"/>
              <a:t>Dziękuję za uwagę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99C0BA2-AEF8-3A2A-CA5F-FC8F98464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990147"/>
            <a:ext cx="7975600" cy="1724029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8E903110-5944-A336-8FFF-87248E591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99" y="3582687"/>
            <a:ext cx="2347965" cy="9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0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4A9A8-01F5-D298-E37F-7676BC1C8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386"/>
            <a:ext cx="9652000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Co to jest „projekt zintegrowany”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F19395-BC7C-2472-9767-14D4E59DC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15783"/>
            <a:ext cx="10515600" cy="2041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Interpretacja „mocna” </a:t>
            </a:r>
          </a:p>
          <a:p>
            <a:r>
              <a:rPr lang="pl-PL" dirty="0"/>
              <a:t>To projekt nastawiony na realizację</a:t>
            </a:r>
            <a:br>
              <a:rPr lang="pl-PL" dirty="0"/>
            </a:br>
            <a:r>
              <a:rPr lang="pl-PL" dirty="0"/>
              <a:t> któregoś z celów strategicznych partnerstwa</a:t>
            </a:r>
          </a:p>
          <a:p>
            <a:r>
              <a:rPr lang="pl-PL" dirty="0"/>
              <a:t>To projekt skutkujący rozwojem na obszarze więcej niż jednej gminy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E3B4096-242D-0247-23BD-BED5B4D35356}"/>
              </a:ext>
            </a:extLst>
          </p:cNvPr>
          <p:cNvSpPr txBox="1"/>
          <p:nvPr/>
        </p:nvSpPr>
        <p:spPr>
          <a:xfrm>
            <a:off x="7899400" y="1887171"/>
            <a:ext cx="4191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000" dirty="0"/>
              <a:t>Wspólne problemy</a:t>
            </a:r>
            <a:br>
              <a:rPr lang="pl-PL" sz="2000" dirty="0"/>
            </a:br>
            <a:r>
              <a:rPr lang="pl-PL" sz="2000" dirty="0"/>
              <a:t> wpływają na więcej niż jedną gminę na obszarze funkcjonalnym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05A63B-8C47-1AF7-9CCB-8FF925A5E6B8}"/>
              </a:ext>
            </a:extLst>
          </p:cNvPr>
          <p:cNvSpPr txBox="1"/>
          <p:nvPr/>
        </p:nvSpPr>
        <p:spPr>
          <a:xfrm>
            <a:off x="685800" y="4564668"/>
            <a:ext cx="11036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Interpretacja „słaba”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powinien być realizowany w ramach wiązki projektów partnerstwa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powinien być przygotowany wspólnie samorządy partnerstwa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09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B7F287-7420-4BDD-1AF7-C0EBFBA9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525"/>
            <a:ext cx="11112500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Ogólny podział funduszy UE lata 2021-2027</a:t>
            </a:r>
            <a:endParaRPr lang="pl-PL" sz="4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5FAFD2-B6DD-0340-A486-0A8FA2A7B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2250" marR="635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Minimum  </a:t>
            </a:r>
            <a:r>
              <a:rPr lang="pl-P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8% alokacji z EFRR 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 być przeznaczone 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wsparcie zrównoważonego rozwoju obszarów miejskich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</a:p>
          <a:p>
            <a:pPr marL="222250" marR="635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programach regionalnych udział tych instrumentów 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wyniesie  od </a:t>
            </a:r>
            <a:r>
              <a:rPr lang="pl-P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15,91% do 16,15% 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środków EFRR. </a:t>
            </a:r>
          </a:p>
          <a:p>
            <a:pPr marL="222250" marR="635" indent="0">
              <a:lnSpc>
                <a:spcPct val="115000"/>
              </a:lnSpc>
              <a:spcAft>
                <a:spcPts val="300"/>
              </a:spcAft>
              <a:buNone/>
            </a:pP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250" marR="635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Wsparcie to będzie realizowane 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wyłącznie poprzez instrumenty terytorialne</a:t>
            </a:r>
            <a:endParaRPr lang="pl-PL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250" marR="635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073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A821A-8E2F-C9C9-FD32-27C4B01A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0" y="365125"/>
            <a:ext cx="6985000" cy="1044575"/>
          </a:xfrm>
        </p:spPr>
        <p:txBody>
          <a:bodyPr>
            <a:normAutofit/>
          </a:bodyPr>
          <a:lstStyle/>
          <a:p>
            <a:r>
              <a:rPr lang="pl-PL" sz="4800" b="1" dirty="0"/>
              <a:t>Preferencje dla ZIT oraz IIT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0D339F9-9701-D65D-87D5-B0C5DC5D3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807891"/>
            <a:ext cx="7814732" cy="430574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03385E9-4AAD-8ABC-152E-E32A5156D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0"/>
            <a:ext cx="4960944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1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">
            <a:extLst>
              <a:ext uri="{FF2B5EF4-FFF2-40B4-BE49-F238E27FC236}">
                <a16:creationId xmlns:a16="http://schemas.microsoft.com/office/drawing/2014/main" id="{1998A1B1-79E7-795D-303C-3934B530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30" y="1751270"/>
            <a:ext cx="4723513" cy="481374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D3551A2-414A-C792-C8C6-BDFC5D94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24" y="292987"/>
            <a:ext cx="11001751" cy="1612013"/>
          </a:xfrm>
        </p:spPr>
        <p:txBody>
          <a:bodyPr>
            <a:normAutofit/>
          </a:bodyPr>
          <a:lstStyle/>
          <a:p>
            <a:r>
              <a:rPr lang="pl-PL" sz="4800" b="1" dirty="0"/>
              <a:t>Upowszechnienie </a:t>
            </a:r>
            <a:r>
              <a:rPr lang="pl-PL" sz="4800" b="1" dirty="0" err="1"/>
              <a:t>ZITów</a:t>
            </a:r>
            <a:r>
              <a:rPr lang="pl-PL" sz="4800" b="1" dirty="0"/>
              <a:t> </a:t>
            </a:r>
            <a:br>
              <a:rPr lang="pl-PL" sz="4800" b="1" dirty="0"/>
            </a:br>
            <a:r>
              <a:rPr lang="pl-PL" sz="4800" b="1" dirty="0"/>
              <a:t>w okresie programowania 2021-2027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F05CFC-155C-799B-2871-15273607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4564623"/>
            <a:ext cx="8137460" cy="881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Przewiduje się, że w nowej perspektywie instrument ZIT</a:t>
            </a:r>
            <a:b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obejmie łącznie </a:t>
            </a:r>
            <a:r>
              <a:rPr lang="pl-PL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ponad 80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MOFów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832CF0D-CC0E-704C-5CE3-34012E461A68}"/>
              </a:ext>
            </a:extLst>
          </p:cNvPr>
          <p:cNvSpPr txBox="1"/>
          <p:nvPr/>
        </p:nvSpPr>
        <p:spPr>
          <a:xfrm>
            <a:off x="595124" y="2311482"/>
            <a:ext cx="571887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W okresie programowania 2014-2020</a:t>
            </a:r>
            <a:br>
              <a:rPr lang="pl-PL" sz="2400" dirty="0">
                <a:latin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</a:rPr>
              <a:t>było 16 </a:t>
            </a:r>
            <a:r>
              <a:rPr lang="pl-PL" sz="2400" dirty="0" err="1">
                <a:latin typeface="Calibri" panose="020F0502020204030204" pitchFamily="34" charset="0"/>
              </a:rPr>
              <a:t>ZITów</a:t>
            </a:r>
            <a:r>
              <a:rPr lang="pl-PL" sz="2400" dirty="0">
                <a:latin typeface="Calibri" panose="020F0502020204030204" pitchFamily="34" charset="0"/>
              </a:rPr>
              <a:t> wojewódzkich obligatoryjnych</a:t>
            </a:r>
            <a:br>
              <a:rPr lang="pl-PL" sz="2400" dirty="0">
                <a:latin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</a:rPr>
              <a:t>i kilka </a:t>
            </a:r>
            <a:r>
              <a:rPr lang="pl-PL" sz="2400" dirty="0" err="1">
                <a:latin typeface="Calibri" panose="020F0502020204030204" pitchFamily="34" charset="0"/>
              </a:rPr>
              <a:t>ZITów</a:t>
            </a:r>
            <a:r>
              <a:rPr lang="pl-PL" sz="2400" dirty="0">
                <a:latin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</a:rPr>
              <a:t>subregionalnych</a:t>
            </a:r>
            <a:r>
              <a:rPr lang="pl-PL" sz="2400" dirty="0">
                <a:latin typeface="Calibri" panose="020F0502020204030204" pitchFamily="34" charset="0"/>
              </a:rPr>
              <a:t> </a:t>
            </a:r>
            <a:br>
              <a:rPr lang="pl-PL" sz="2400" dirty="0">
                <a:latin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</a:rPr>
              <a:t>wyznaczonych przez urzędy marszałkowskie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78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A97ACB-13E8-4263-9D07-05C0F4B3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62599" cy="1616075"/>
          </a:xfrm>
        </p:spPr>
        <p:txBody>
          <a:bodyPr>
            <a:normAutofit/>
          </a:bodyPr>
          <a:lstStyle/>
          <a:p>
            <a:r>
              <a:rPr lang="pl-PL" sz="4800" b="1" dirty="0"/>
              <a:t>Województwo Lubelskie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42C04B5-B832-477F-9CD1-581705DD8C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47" y="0"/>
            <a:ext cx="6729452" cy="68580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0C5051-60F8-3C87-5E49-B88284E51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8599" y="2354819"/>
            <a:ext cx="5181600" cy="214836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1   MOF regionalny</a:t>
            </a:r>
          </a:p>
          <a:p>
            <a:pPr marL="0" indent="0">
              <a:buNone/>
            </a:pPr>
            <a:r>
              <a:rPr lang="pl-PL" dirty="0"/>
              <a:t>4   MOF subregionalnych</a:t>
            </a:r>
          </a:p>
          <a:p>
            <a:pPr marL="0" indent="0">
              <a:buNone/>
            </a:pPr>
            <a:r>
              <a:rPr lang="pl-PL" dirty="0"/>
              <a:t>12 MOF lokalnych</a:t>
            </a:r>
          </a:p>
        </p:txBody>
      </p:sp>
    </p:spTree>
    <p:extLst>
      <p:ext uri="{BB962C8B-B14F-4D97-AF65-F5344CB8AC3E}">
        <p14:creationId xmlns:p14="http://schemas.microsoft.com/office/powerpoint/2010/main" val="407167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mapa&#10;&#10;Opis wygenerowany automatycznie">
            <a:extLst>
              <a:ext uri="{FF2B5EF4-FFF2-40B4-BE49-F238E27FC236}">
                <a16:creationId xmlns:a16="http://schemas.microsoft.com/office/drawing/2014/main" id="{8BDD74BC-5207-5171-3017-8298909F7F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00" y="-756479"/>
            <a:ext cx="3513123" cy="4414396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08C961-0A91-4859-54C2-D1F9DC8CC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716" y="718239"/>
            <a:ext cx="7976681" cy="251481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jednym obszarze  </a:t>
            </a:r>
            <a:r>
              <a:rPr lang="pl-P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będą mogły równolegle funkcjonować różne instrumenty terytorialne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jeżeli IZ programem regionalnym zapewni 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komplementarność podejmowanych działań 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</a:t>
            </a:r>
            <a:r>
              <a:rPr lang="pl-PL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 będzie występowało podwójne finansowanie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realizowanych w ich ramach projektów.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5B9A2F8-9ED4-FD91-AB2F-0841DE4D60C8}"/>
              </a:ext>
            </a:extLst>
          </p:cNvPr>
          <p:cNvSpPr txBox="1"/>
          <p:nvPr/>
        </p:nvSpPr>
        <p:spPr>
          <a:xfrm>
            <a:off x="609039" y="4167537"/>
            <a:ext cx="779957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Wymagane będą jednakże dla nich </a:t>
            </a:r>
            <a:r>
              <a:rPr lang="pl-PL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osobne strategie</a:t>
            </a: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pl-PL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właściwe dla poszczególnych instrumentów</a:t>
            </a: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2" name="Obraz 1" descr="Obraz zawierający mapa&#10;&#10;Opis wygenerowany automatycznie">
            <a:extLst>
              <a:ext uri="{FF2B5EF4-FFF2-40B4-BE49-F238E27FC236}">
                <a16:creationId xmlns:a16="http://schemas.microsoft.com/office/drawing/2014/main" id="{0C92333F-91CE-1651-CF9D-C526DD928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00" y="3939287"/>
            <a:ext cx="3467400" cy="2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705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1291</Words>
  <Application>Microsoft Office PowerPoint</Application>
  <PresentationFormat>Panoramiczny</PresentationFormat>
  <Paragraphs>184</Paragraphs>
  <Slides>33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Rockwell Nova</vt:lpstr>
      <vt:lpstr>Times New Roman</vt:lpstr>
      <vt:lpstr>Wingdings</vt:lpstr>
      <vt:lpstr>Motyw pakietu Office</vt:lpstr>
      <vt:lpstr>Porównanie strategii ZIT oraz ITT oraz instytucjonalizacja partnerstw</vt:lpstr>
      <vt:lpstr>Prezentacja programu PowerPoint</vt:lpstr>
      <vt:lpstr>Podstawowa różnica </vt:lpstr>
      <vt:lpstr>Co to jest „projekt zintegrowany”</vt:lpstr>
      <vt:lpstr>Ogólny podział funduszy UE lata 2021-2027</vt:lpstr>
      <vt:lpstr>Preferencje dla ZIT oraz IIT </vt:lpstr>
      <vt:lpstr>Upowszechnienie ZITów  w okresie programowania 2021-2027</vt:lpstr>
      <vt:lpstr>Województwo Lubelskie </vt:lpstr>
      <vt:lpstr>Prezentacja programu PowerPoint</vt:lpstr>
      <vt:lpstr>Delimitacja MOF </vt:lpstr>
      <vt:lpstr>Prezentacja programu PowerPoint</vt:lpstr>
      <vt:lpstr>Trzy cele instrumentu ZIT</vt:lpstr>
      <vt:lpstr>Celem wdrażania instrumentu ZIT jest cd…</vt:lpstr>
      <vt:lpstr>Trzy cele instrumentu IIT</vt:lpstr>
      <vt:lpstr>Obszary  IIT </vt:lpstr>
      <vt:lpstr>Prezentacja programu PowerPoint</vt:lpstr>
      <vt:lpstr>Cechy wspólne  ZIT/IIT</vt:lpstr>
      <vt:lpstr>Instytucjonalizacja</vt:lpstr>
      <vt:lpstr>Możliwe formy formalizacji partnerstwa ZIT/IIT</vt:lpstr>
      <vt:lpstr>Porozumienie</vt:lpstr>
      <vt:lpstr>Prezentacja programu PowerPoint</vt:lpstr>
      <vt:lpstr>Umowa publicznoprawna</vt:lpstr>
      <vt:lpstr>Warunki zawarcia porozumienia</vt:lpstr>
      <vt:lpstr>z życia wzięte</vt:lpstr>
      <vt:lpstr>Prezentacja programu PowerPoint</vt:lpstr>
      <vt:lpstr>Stowarzyszanie - zalety</vt:lpstr>
      <vt:lpstr>Stowarzyszanie - wady</vt:lpstr>
      <vt:lpstr>Finansowanie stowarzyszenia ZIT</vt:lpstr>
      <vt:lpstr>Stowarzyszenia ZIT</vt:lpstr>
      <vt:lpstr>Związek Komunalny</vt:lpstr>
      <vt:lpstr>Prezentacja programu PowerPoint</vt:lpstr>
      <vt:lpstr>Forma prawna ma służyć celowi partnerstwa </vt:lpstr>
      <vt:lpstr>Porównanie strategii ZIT oraz ITT oraz instytucjonalizacja partnerstw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Kłosowski</dc:creator>
  <cp:lastModifiedBy>Kamila Łozińska</cp:lastModifiedBy>
  <cp:revision>18</cp:revision>
  <dcterms:created xsi:type="dcterms:W3CDTF">2022-08-25T07:51:38Z</dcterms:created>
  <dcterms:modified xsi:type="dcterms:W3CDTF">2022-11-10T13:52:32Z</dcterms:modified>
</cp:coreProperties>
</file>